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1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59462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21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113" name="Titel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/>
          <a:p>
            <a:r>
              <a:t>Duurzame verstedelijking</a:t>
            </a:r>
          </a:p>
        </p:txBody>
      </p:sp>
      <p:sp>
        <p:nvSpPr>
          <p:cNvPr id="114" name="Ondertitel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>
            <a:lvl1pPr>
              <a:defRPr b="1"/>
            </a:lvl1pPr>
          </a:lstStyle>
          <a:p>
            <a:r>
              <a:t>LMR-advies over de raadsperiode 2018-2022</a:t>
            </a:r>
          </a:p>
        </p:txBody>
      </p:sp>
      <p:sp>
        <p:nvSpPr>
          <p:cNvPr id="115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116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11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3439" y="541861"/>
            <a:ext cx="1878015" cy="847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186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Biodiversiteit</a:t>
            </a:r>
          </a:p>
        </p:txBody>
      </p:sp>
      <p:sp>
        <p:nvSpPr>
          <p:cNvPr id="187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189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9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372" y="4712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Biodiversiteit in de stad.png" descr="Biodiversiteit in de sta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513" y="1425796"/>
            <a:ext cx="8084974" cy="469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194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Biodiversiteit</a:t>
            </a:r>
          </a:p>
        </p:txBody>
      </p:sp>
      <p:sp>
        <p:nvSpPr>
          <p:cNvPr id="195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Groene hoofdstructuur met planologische status</a:t>
            </a:r>
          </a:p>
          <a:p>
            <a:r>
              <a:t>Afwegingskader</a:t>
            </a:r>
          </a:p>
          <a:p>
            <a:r>
              <a:t>Natuurinclusief bouwen</a:t>
            </a:r>
          </a:p>
        </p:txBody>
      </p:sp>
      <p:sp>
        <p:nvSpPr>
          <p:cNvPr id="196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197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20" y="6404293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9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372" y="4712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Ecologische hoofdstructuur Leiden.jpg" descr="Ecologische hoofdstructuur Leide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2151" y="2730500"/>
            <a:ext cx="2219499" cy="339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Groen gebouw.png" descr="Groen gebou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0700" y="4330700"/>
            <a:ext cx="2070100" cy="207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203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 defTabSz="868680">
              <a:defRPr sz="4100"/>
            </a:lvl1pPr>
          </a:lstStyle>
          <a:p>
            <a:r>
              <a:t>Duurzaamheid voedselvoorziening</a:t>
            </a:r>
          </a:p>
        </p:txBody>
      </p:sp>
      <p:sp>
        <p:nvSpPr>
          <p:cNvPr id="204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Voedselbeleidsplan</a:t>
            </a:r>
          </a:p>
          <a:p>
            <a:r>
              <a:t>Natte landbouw</a:t>
            </a:r>
          </a:p>
          <a:p>
            <a:r>
              <a:t>City Deal</a:t>
            </a:r>
          </a:p>
        </p:txBody>
      </p:sp>
      <p:sp>
        <p:nvSpPr>
          <p:cNvPr id="205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206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7" y="6404291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0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0272" y="58052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City Deal voedsel.jpg" descr="City Deal voedse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5300" y="3429000"/>
            <a:ext cx="3416300" cy="237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211" name="Titel 1"/>
          <p:cNvSpPr txBox="1">
            <a:spLocks noGrp="1"/>
          </p:cNvSpPr>
          <p:nvPr>
            <p:ph type="title"/>
          </p:nvPr>
        </p:nvSpPr>
        <p:spPr>
          <a:xfrm>
            <a:off x="457200" y="3000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Circulaire Economie</a:t>
            </a:r>
          </a:p>
        </p:txBody>
      </p:sp>
      <p:sp>
        <p:nvSpPr>
          <p:cNvPr id="212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Rol gemeente: ook uitvoerend</a:t>
            </a:r>
          </a:p>
          <a:p>
            <a:r>
              <a:t>Omgevingswet als instrument</a:t>
            </a:r>
          </a:p>
          <a:p>
            <a:r>
              <a:t>Afval meer dienstbaar maken aan circulaire economie</a:t>
            </a:r>
          </a:p>
        </p:txBody>
      </p:sp>
      <p:sp>
        <p:nvSpPr>
          <p:cNvPr id="213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214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7" y="6404291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1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5472" y="4712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Nederland Circulair.png" descr="Nederland Circulai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4470400"/>
            <a:ext cx="4914900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Omgevingswet.png" descr="Omgevingswe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2150" y="2209800"/>
            <a:ext cx="1841500" cy="184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Afval is grondstof.jpg" descr="Afval is grondstof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28138" y="9385300"/>
            <a:ext cx="1910124" cy="195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Afval is grondstof.jpg" descr="Afval is grondstof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65233" y="4466065"/>
            <a:ext cx="1955801" cy="2002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222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Energie in gebouwde omgeving</a:t>
            </a:r>
          </a:p>
        </p:txBody>
      </p:sp>
      <p:sp>
        <p:nvSpPr>
          <p:cNvPr id="223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225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7" y="6404291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26" name="Leidse Wijk Van Gas Los.jpg" descr="Leidse Wijk Van Gas Lo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4900" y="2844800"/>
            <a:ext cx="250190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VanGasLos.jpg" descr="VanGasLo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3721100"/>
            <a:ext cx="3390900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GaGoed.jpg" descr="GaGoe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900" y="1422400"/>
            <a:ext cx="5715000" cy="142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1" descr="Picture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41563" y="5250655"/>
            <a:ext cx="1878015" cy="847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232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Energie in gebouwde omgeving</a:t>
            </a:r>
          </a:p>
        </p:txBody>
      </p:sp>
      <p:sp>
        <p:nvSpPr>
          <p:cNvPr id="233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Trias energetica</a:t>
            </a:r>
          </a:p>
          <a:p>
            <a:r>
              <a:t>Hoge eisen aan sturend vermogen gemeente</a:t>
            </a:r>
          </a:p>
          <a:p>
            <a:r>
              <a:t>Transitie-organisatie nodig</a:t>
            </a:r>
          </a:p>
        </p:txBody>
      </p:sp>
      <p:sp>
        <p:nvSpPr>
          <p:cNvPr id="234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235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7" y="6404291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3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0272" y="58052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Omgevingswet Energietransitie.png" descr="Omgevingswet Energietransit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0800" y="4279900"/>
            <a:ext cx="3822700" cy="212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240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Beleidsopgave</a:t>
            </a:r>
          </a:p>
        </p:txBody>
      </p:sp>
      <p:sp>
        <p:nvSpPr>
          <p:cNvPr id="241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Compact bouwen zonder woonkwaliteit te verliezen</a:t>
            </a:r>
          </a:p>
          <a:p>
            <a:r>
              <a:t>Verbetering biodiversiteit + binden broeikasgassen in landelijk gebied</a:t>
            </a:r>
          </a:p>
        </p:txBody>
      </p:sp>
      <p:sp>
        <p:nvSpPr>
          <p:cNvPr id="242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243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7" y="6404291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24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372" y="4712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Compact bouwen.jpg" descr="Compact bouwe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4203700"/>
            <a:ext cx="4241800" cy="191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Biodiversiteit akkerland.jpg" descr="Biodiversiteit akkerlan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6763" y="4111032"/>
            <a:ext cx="3017474" cy="2014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249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Beleidsopgave: bedreigingen</a:t>
            </a:r>
          </a:p>
        </p:txBody>
      </p:sp>
      <p:sp>
        <p:nvSpPr>
          <p:cNvPr id="250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0841" indent="-320841">
              <a:buSzPct val="60000"/>
              <a:buBlip>
                <a:blip r:embed="rId2"/>
              </a:buBlip>
            </a:pPr>
            <a:endParaRPr/>
          </a:p>
          <a:p>
            <a:pPr marL="320841" indent="-320841">
              <a:buSzPct val="60000"/>
              <a:buBlip>
                <a:blip r:embed="rId2"/>
              </a:buBlip>
            </a:pPr>
            <a:endParaRPr/>
          </a:p>
          <a:p>
            <a:pPr marL="320841" indent="-320841">
              <a:buSzPct val="60000"/>
              <a:buBlip>
                <a:blip r:embed="rId2"/>
              </a:buBlip>
            </a:pPr>
            <a:endParaRPr/>
          </a:p>
        </p:txBody>
      </p:sp>
      <p:sp>
        <p:nvSpPr>
          <p:cNvPr id="251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252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7" y="6404291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5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0272" y="5805263"/>
            <a:ext cx="1878015" cy="84772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ext"/>
          <p:cNvSpPr txBox="1"/>
          <p:nvPr/>
        </p:nvSpPr>
        <p:spPr>
          <a:xfrm>
            <a:off x="4572000" y="3429000"/>
            <a:ext cx="127000" cy="624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endParaRPr/>
          </a:p>
        </p:txBody>
      </p:sp>
      <p:sp>
        <p:nvSpPr>
          <p:cNvPr id="255" name="Text"/>
          <p:cNvSpPr txBox="1"/>
          <p:nvPr/>
        </p:nvSpPr>
        <p:spPr>
          <a:xfrm>
            <a:off x="4953000" y="3810000"/>
            <a:ext cx="127000" cy="624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endParaRPr/>
          </a:p>
        </p:txBody>
      </p:sp>
      <p:pic>
        <p:nvPicPr>
          <p:cNvPr id="256" name="afb leiden kwartiermaker.jpg" descr="afb leiden kwartiermake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182" y="1676400"/>
            <a:ext cx="2758636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Verkeerd ontworpen bouwplannen"/>
          <p:cNvSpPr txBox="1"/>
          <p:nvPr/>
        </p:nvSpPr>
        <p:spPr>
          <a:xfrm>
            <a:off x="3556000" y="1676400"/>
            <a:ext cx="5130800" cy="45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500"/>
            </a:lvl1pPr>
          </a:lstStyle>
          <a:p>
            <a:r>
              <a:t>Verkeerd ontworpen bouwplannen</a:t>
            </a:r>
          </a:p>
        </p:txBody>
      </p:sp>
      <p:sp>
        <p:nvSpPr>
          <p:cNvPr id="258" name="Bouwplannen op verkeerde locaties"/>
          <p:cNvSpPr txBox="1"/>
          <p:nvPr/>
        </p:nvSpPr>
        <p:spPr>
          <a:xfrm>
            <a:off x="3556000" y="3683000"/>
            <a:ext cx="5130800" cy="44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Bouwplannen op verkeerde locaties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261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Beleidsopgave: kansen</a:t>
            </a:r>
          </a:p>
        </p:txBody>
      </p:sp>
      <p:sp>
        <p:nvSpPr>
          <p:cNvPr id="262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330200" y="14224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 marL="320841" indent="-320841">
              <a:buSzPct val="60000"/>
              <a:buBlip>
                <a:blip r:embed="rId2"/>
              </a:buBlip>
            </a:pPr>
            <a:r>
              <a:t>Deelauto's(zelfrijdend?)</a:t>
            </a:r>
          </a:p>
          <a:p>
            <a:pPr marL="320841" indent="-320841">
              <a:buSzPct val="60000"/>
              <a:buBlip>
                <a:blip r:embed="rId2"/>
              </a:buBlip>
            </a:pPr>
            <a:r>
              <a:t>Verandering voedselproductie(zeewier!)</a:t>
            </a:r>
          </a:p>
          <a:p>
            <a:pPr marL="320841" indent="-320841">
              <a:buSzPct val="60000"/>
              <a:buBlip>
                <a:blip r:embed="rId2"/>
              </a:buBlip>
            </a:pPr>
            <a:r>
              <a:t>Afval als grondstof</a:t>
            </a:r>
          </a:p>
          <a:p>
            <a:pPr marL="320841" indent="-320841">
              <a:buSzPct val="60000"/>
              <a:buBlip>
                <a:blip r:embed="rId2"/>
              </a:buBlip>
            </a:pPr>
            <a:r>
              <a:t>Duurzame energie</a:t>
            </a:r>
          </a:p>
        </p:txBody>
      </p:sp>
      <p:sp>
        <p:nvSpPr>
          <p:cNvPr id="263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264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7" y="6404291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6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9972" y="54369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Zeewier.png" descr="Zeewi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4838700"/>
            <a:ext cx="2895600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Zelfrijdende auto.jpg" descr="Zelfrijdende auto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6619" y="4203700"/>
            <a:ext cx="3101562" cy="208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Afval is grondstof.jpg" descr="Afval is grondstof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62818" y="1054100"/>
            <a:ext cx="1327164" cy="1358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271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De toekomst?</a:t>
            </a:r>
          </a:p>
        </p:txBody>
      </p:sp>
      <p:sp>
        <p:nvSpPr>
          <p:cNvPr id="272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3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274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422817" y="6404291"/>
            <a:ext cx="263981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27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372" y="4458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Verticaal bos NG.jpg" descr="Verticaal bos 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715" y="1757135"/>
            <a:ext cx="8272570" cy="3737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1460279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120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Omgevingsvisie centraal</a:t>
            </a:r>
          </a:p>
        </p:txBody>
      </p:sp>
      <p:sp>
        <p:nvSpPr>
          <p:cNvPr id="121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Leiden + negen omliggende gemeenten</a:t>
            </a:r>
          </a:p>
        </p:txBody>
      </p:sp>
      <p:sp>
        <p:nvSpPr>
          <p:cNvPr id="122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123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12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8264" y="5733255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Omgevingsvsie Hart van Holland.jpg" descr="Omgevingsvsie Hart van Hollan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413" y="2349500"/>
            <a:ext cx="6041573" cy="422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Verstedelijkingsopgave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Verstedelijkingsopgave</a:t>
            </a:r>
          </a:p>
        </p:txBody>
      </p:sp>
      <p:sp>
        <p:nvSpPr>
          <p:cNvPr id="128" name="Hoofdtekst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30" name="Woningbehoefte Holland Rijnland 2000-2029.jpg" descr="Woningbehoefte Holland Rijnland 2000-20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600200"/>
            <a:ext cx="7010400" cy="525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8264" y="5733255"/>
            <a:ext cx="1878015" cy="847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134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Leiden: +10.000 woningen</a:t>
            </a:r>
          </a:p>
        </p:txBody>
      </p:sp>
      <p:sp>
        <p:nvSpPr>
          <p:cNvPr id="135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Opties: 	 . Binnen stedelijk gebied			 . Groene randen van de stad</a:t>
            </a:r>
          </a:p>
          <a:p>
            <a:pPr marL="0" lvl="4" indent="1828800">
              <a:lnSpc>
                <a:spcPct val="90000"/>
              </a:lnSpc>
              <a:buSzTx/>
              <a:buNone/>
            </a:pPr>
            <a:r>
              <a:t> . Landelijk gebied </a:t>
            </a:r>
          </a:p>
        </p:txBody>
      </p:sp>
      <p:sp>
        <p:nvSpPr>
          <p:cNvPr id="136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137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13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1572" y="5728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Groene rand vd stad.jpg" descr="Groene rand vd sta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9600" y="4114800"/>
            <a:ext cx="4140200" cy="196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Leiden ommelanden.png" descr="Leiden ommelande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75300" y="3543300"/>
            <a:ext cx="32004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Leiden corpus.jpg" descr="Leiden corpus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6900" y="3429000"/>
            <a:ext cx="1181100" cy="265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144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Leiden: +10.000 woningen</a:t>
            </a:r>
          </a:p>
        </p:txBody>
      </p:sp>
      <p:sp>
        <p:nvSpPr>
          <p:cNvPr id="145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LMR:	. Verdichting in stedelijk gebied</a:t>
            </a:r>
          </a:p>
          <a:p>
            <a:pPr marL="0" lvl="4" indent="1828800">
              <a:lnSpc>
                <a:spcPct val="90000"/>
              </a:lnSpc>
              <a:buSzTx/>
              <a:buNone/>
            </a:pPr>
            <a:r>
              <a:t>. Bij verkeersknooppunten</a:t>
            </a:r>
            <a:endParaRPr sz="2000"/>
          </a:p>
          <a:p>
            <a:pPr marL="0" lvl="4" indent="1828800">
              <a:lnSpc>
                <a:spcPct val="90000"/>
              </a:lnSpc>
              <a:buSzTx/>
              <a:buNone/>
            </a:pPr>
            <a:r>
              <a:t>. Neem bevolking mee in plannen</a:t>
            </a:r>
          </a:p>
        </p:txBody>
      </p:sp>
      <p:sp>
        <p:nvSpPr>
          <p:cNvPr id="146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147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4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4572" y="5728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tedelijke verdichting.png" descr="Stedelijke verdichti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900" y="3797300"/>
            <a:ext cx="3492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Wegenplan 1959.jpg" descr="Wegenplan 195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5784" y="7505700"/>
            <a:ext cx="2054332" cy="29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Wegenplan 1959.jpg" descr="Wegenplan 1959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8607" y="3073400"/>
            <a:ext cx="2150085" cy="313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RAP.png" descr="RAP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94250" y="4800600"/>
            <a:ext cx="1320800" cy="132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Verdichting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Verdichting</a:t>
            </a:r>
          </a:p>
        </p:txBody>
      </p:sp>
      <p:sp>
        <p:nvSpPr>
          <p:cNvPr id="155" name="Hoofdtekst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853136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Ladder voor Duurzame Verstedelijking</a:t>
            </a:r>
            <a:endParaRPr sz="2000"/>
          </a:p>
          <a:p>
            <a:pPr lvl="1">
              <a:defRPr sz="2000"/>
            </a:pPr>
            <a:r>
              <a:t>Bouwen </a:t>
            </a:r>
            <a:r>
              <a:rPr i="1"/>
              <a:t>buiten</a:t>
            </a:r>
            <a:r>
              <a:t> het stedelijk gebied vereist een motivering (Besluit ruimtelijke ordening, artikel 3.1.6 –sedert 1 juli 2017) </a:t>
            </a:r>
          </a:p>
        </p:txBody>
      </p:sp>
      <p:sp>
        <p:nvSpPr>
          <p:cNvPr id="156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5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8564" y="450055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Ladder duurzame verstedelijking nieuw.jpg" descr="Ladder duurzame verstedelijking nieuw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3700" y="2724150"/>
            <a:ext cx="3708400" cy="370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Verdichting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Verdichting</a:t>
            </a:r>
          </a:p>
        </p:txBody>
      </p:sp>
      <p:sp>
        <p:nvSpPr>
          <p:cNvPr id="161" name="Hoofdtekst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853136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(Historische) motieven nog steeds actueel</a:t>
            </a:r>
            <a:endParaRPr sz="2000"/>
          </a:p>
          <a:p>
            <a:pPr lvl="1">
              <a:defRPr sz="2000"/>
            </a:pPr>
            <a:r>
              <a:t>Ruimte houden voor groen (vooral stadsranden)</a:t>
            </a:r>
          </a:p>
          <a:p>
            <a:pPr lvl="1">
              <a:defRPr sz="2000"/>
            </a:pPr>
            <a:r>
              <a:t>Beperken van het aantal transportkilometers (files!)</a:t>
            </a:r>
          </a:p>
          <a:p>
            <a:pPr lvl="1">
              <a:defRPr sz="2000"/>
            </a:pPr>
            <a:r>
              <a:t>Goedkopere infrastructuuraansluitingen (bv. warmtenet)</a:t>
            </a:r>
          </a:p>
          <a:p>
            <a:pPr lvl="1">
              <a:defRPr sz="2000"/>
            </a:pPr>
            <a:r>
              <a:t>Functiemenging draagt bij aan de economie</a:t>
            </a:r>
          </a:p>
          <a:p>
            <a:pPr lvl="1">
              <a:defRPr sz="2000"/>
            </a:pPr>
            <a:endParaRPr/>
          </a:p>
          <a:p>
            <a:pPr>
              <a:defRPr sz="2800"/>
            </a:pPr>
            <a:r>
              <a:t>Dilemma</a:t>
            </a:r>
            <a:endParaRPr sz="2000"/>
          </a:p>
          <a:p>
            <a:pPr lvl="1">
              <a:defRPr sz="2000"/>
            </a:pPr>
            <a:r>
              <a:t>Bouwen in het groen is sneller (en er is haast bij)</a:t>
            </a:r>
          </a:p>
          <a:p>
            <a:pPr lvl="1">
              <a:defRPr sz="2000"/>
            </a:pPr>
            <a:r>
              <a:t>Averechtse financiële prikkels</a:t>
            </a:r>
          </a:p>
        </p:txBody>
      </p:sp>
      <p:sp>
        <p:nvSpPr>
          <p:cNvPr id="162" name="Dia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6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8564" y="450055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ouwen in het groen.jpg" descr="Bouwen in het groe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4813300"/>
            <a:ext cx="3975100" cy="204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Woonvisie Leiden 2014.jpg" descr="Woonvisie Leiden 201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0" y="11315700"/>
            <a:ext cx="2032000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Woonvisie Leiden 2014.jpg" descr="Woonvisie Leiden 201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3900" y="5219700"/>
            <a:ext cx="1930400" cy="144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169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Verkeer en vervoer</a:t>
            </a:r>
          </a:p>
        </p:txBody>
      </p:sp>
      <p:sp>
        <p:nvSpPr>
          <p:cNvPr id="170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Delen autobezit</a:t>
            </a:r>
          </a:p>
        </p:txBody>
      </p:sp>
      <p:sp>
        <p:nvSpPr>
          <p:cNvPr id="171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172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7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372" y="5728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eelautos.jpg" descr="Deelauto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7600" y="2771775"/>
            <a:ext cx="6896100" cy="3448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357503"/>
                <a:satOff val="54545"/>
                <a:lumOff val="29273"/>
              </a:schemeClr>
            </a:gs>
            <a:gs pos="100000">
              <a:schemeClr val="accent1">
                <a:hueOff val="418253"/>
                <a:satOff val="54545"/>
                <a:lumOff val="42493"/>
              </a:schemeClr>
            </a:gs>
          </a:gsLst>
          <a:lin ang="613799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jdelijke aanduiding voor voettekst 4"/>
          <p:cNvSpPr txBox="1"/>
          <p:nvPr/>
        </p:nvSpPr>
        <p:spPr>
          <a:xfrm>
            <a:off x="3124200" y="6404291"/>
            <a:ext cx="2895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</a:defRPr>
            </a:lvl1pPr>
          </a:lstStyle>
          <a:p>
            <a:r>
              <a:t>LMR-adcies Raadsperiode 18-22</a:t>
            </a:r>
          </a:p>
        </p:txBody>
      </p:sp>
      <p:sp>
        <p:nvSpPr>
          <p:cNvPr id="177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2"/>
          </a:xfrm>
          <a:prstGeom prst="rect">
            <a:avLst/>
          </a:prstGeom>
          <a:solidFill>
            <a:schemeClr val="accent1">
              <a:satOff val="-4409"/>
              <a:lumOff val="-10509"/>
            </a:schemeClr>
          </a:solidFill>
        </p:spPr>
        <p:txBody>
          <a:bodyPr/>
          <a:lstStyle>
            <a:lvl1pPr algn="l"/>
          </a:lstStyle>
          <a:p>
            <a:r>
              <a:t>Verkeer en vervoer</a:t>
            </a:r>
          </a:p>
        </p:txBody>
      </p:sp>
      <p:sp>
        <p:nvSpPr>
          <p:cNvPr id="178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Parkeernorm loslaten</a:t>
            </a:r>
          </a:p>
        </p:txBody>
      </p:sp>
      <p:sp>
        <p:nvSpPr>
          <p:cNvPr id="179" name="Tijdelijke aanduiding voor datum 3"/>
          <p:cNvSpPr txBox="1"/>
          <p:nvPr/>
        </p:nvSpPr>
        <p:spPr>
          <a:xfrm>
            <a:off x="457200" y="6404291"/>
            <a:ext cx="213360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14 feb 2018</a:t>
            </a:r>
          </a:p>
        </p:txBody>
      </p:sp>
      <p:sp>
        <p:nvSpPr>
          <p:cNvPr id="180" name="Tijdelijke aanduiding voor dianummer 5"/>
          <p:cNvSpPr txBox="1">
            <a:spLocks noGrp="1"/>
          </p:cNvSpPr>
          <p:nvPr>
            <p:ph type="sldNum" sz="quarter" idx="4294967295"/>
          </p:nvPr>
        </p:nvSpPr>
        <p:spPr>
          <a:xfrm>
            <a:off x="8502738" y="6404291"/>
            <a:ext cx="184060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81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0272" y="5805263"/>
            <a:ext cx="1878015" cy="847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ruimtebeslag parkeren.PNG" descr="ruimtebeslag parkere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1050" y="2801620"/>
            <a:ext cx="4334934" cy="2600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ruimtebeslag per reiziger.PNG" descr="ruimtebeslag per reizig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440" y="2812653"/>
            <a:ext cx="4291020" cy="2578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327</Words>
  <Application>Microsoft Office PowerPoint</Application>
  <PresentationFormat>Diavoorstelling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Duurzame verstedelijking</vt:lpstr>
      <vt:lpstr>Omgevingsvisie centraal</vt:lpstr>
      <vt:lpstr>Verstedelijkingsopgave</vt:lpstr>
      <vt:lpstr>Leiden: +10.000 woningen</vt:lpstr>
      <vt:lpstr>Leiden: +10.000 woningen</vt:lpstr>
      <vt:lpstr>Verdichting</vt:lpstr>
      <vt:lpstr>Verdichting</vt:lpstr>
      <vt:lpstr>Verkeer en vervoer</vt:lpstr>
      <vt:lpstr>Verkeer en vervoer</vt:lpstr>
      <vt:lpstr>Biodiversiteit</vt:lpstr>
      <vt:lpstr>Biodiversiteit</vt:lpstr>
      <vt:lpstr>Duurzaamheid voedselvoorziening</vt:lpstr>
      <vt:lpstr>Circulaire Economie</vt:lpstr>
      <vt:lpstr>Energie in gebouwde omgeving</vt:lpstr>
      <vt:lpstr>Energie in gebouwde omgeving</vt:lpstr>
      <vt:lpstr>Beleidsopgave</vt:lpstr>
      <vt:lpstr>Beleidsopgave: bedreigingen</vt:lpstr>
      <vt:lpstr>Beleidsopgave: kansen</vt:lpstr>
      <vt:lpstr>De toekomst?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Duurzame verstedelijking</dc:title>
  <dc:creator>Jan Pieters</dc:creator>
  <cp:lastModifiedBy>pieters</cp:lastModifiedBy>
  <cp:revision>1</cp:revision>
  <dcterms:modified xsi:type="dcterms:W3CDTF">2018-02-12T12:22:42Z</dcterms:modified>
</cp:coreProperties>
</file>